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2" r:id="rId2"/>
    <p:sldId id="256" r:id="rId3"/>
    <p:sldId id="257" r:id="rId4"/>
    <p:sldId id="274" r:id="rId5"/>
    <p:sldId id="275" r:id="rId6"/>
    <p:sldId id="260" r:id="rId7"/>
    <p:sldId id="276" r:id="rId8"/>
    <p:sldId id="258" r:id="rId9"/>
    <p:sldId id="277" r:id="rId10"/>
    <p:sldId id="272" r:id="rId11"/>
    <p:sldId id="278" r:id="rId12"/>
    <p:sldId id="279" r:id="rId13"/>
    <p:sldId id="270" r:id="rId14"/>
    <p:sldId id="280" r:id="rId15"/>
    <p:sldId id="281" r:id="rId16"/>
    <p:sldId id="284" r:id="rId17"/>
    <p:sldId id="283" r:id="rId18"/>
    <p:sldId id="286" r:id="rId19"/>
    <p:sldId id="285" r:id="rId20"/>
    <p:sldId id="287" r:id="rId21"/>
    <p:sldId id="288" r:id="rId22"/>
    <p:sldId id="289" r:id="rId23"/>
    <p:sldId id="290" r:id="rId24"/>
    <p:sldId id="291" r:id="rId25"/>
    <p:sldId id="29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477" autoAdjust="0"/>
  </p:normalViewPr>
  <p:slideViewPr>
    <p:cSldViewPr>
      <p:cViewPr varScale="1">
        <p:scale>
          <a:sx n="74" d="100"/>
          <a:sy n="74" d="100"/>
        </p:scale>
        <p:origin x="-17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94" y="3114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C2491-B87D-4A4B-A957-89C37EEC0112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10CE0-3B05-495F-B25A-C38EB4B771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883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10CE0-3B05-495F-B25A-C38EB4B7716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018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1DB8-6A25-4349-AA75-D4B9064BC1A3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325E-0D5B-4E2E-9D23-1C5F7A1D7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1DB8-6A25-4349-AA75-D4B9064BC1A3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325E-0D5B-4E2E-9D23-1C5F7A1D7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1DB8-6A25-4349-AA75-D4B9064BC1A3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325E-0D5B-4E2E-9D23-1C5F7A1D7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1DB8-6A25-4349-AA75-D4B9064BC1A3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325E-0D5B-4E2E-9D23-1C5F7A1D7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1DB8-6A25-4349-AA75-D4B9064BC1A3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325E-0D5B-4E2E-9D23-1C5F7A1D7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1DB8-6A25-4349-AA75-D4B9064BC1A3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325E-0D5B-4E2E-9D23-1C5F7A1D7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1DB8-6A25-4349-AA75-D4B9064BC1A3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325E-0D5B-4E2E-9D23-1C5F7A1D7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1DB8-6A25-4349-AA75-D4B9064BC1A3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325E-0D5B-4E2E-9D23-1C5F7A1D7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1DB8-6A25-4349-AA75-D4B9064BC1A3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325E-0D5B-4E2E-9D23-1C5F7A1D7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1DB8-6A25-4349-AA75-D4B9064BC1A3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325E-0D5B-4E2E-9D23-1C5F7A1D7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41DB8-6A25-4349-AA75-D4B9064BC1A3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325E-0D5B-4E2E-9D23-1C5F7A1D7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41DB8-6A25-4349-AA75-D4B9064BC1A3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8325E-0D5B-4E2E-9D23-1C5F7A1D7F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95936" y="4365104"/>
            <a:ext cx="5032648" cy="175260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2"/>
                </a:solidFill>
              </a:rPr>
              <a:t>Подготовила</a:t>
            </a:r>
          </a:p>
          <a:p>
            <a:r>
              <a:rPr lang="ru-RU" i="1" dirty="0" err="1" smtClean="0">
                <a:solidFill>
                  <a:schemeClr val="tx2"/>
                </a:solidFill>
              </a:rPr>
              <a:t>Кумачёва</a:t>
            </a:r>
            <a:r>
              <a:rPr lang="ru-RU" i="1" dirty="0" smtClean="0">
                <a:solidFill>
                  <a:schemeClr val="tx2"/>
                </a:solidFill>
              </a:rPr>
              <a:t> Н. А.</a:t>
            </a:r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92190" y="1124744"/>
            <a:ext cx="632609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i="1" cap="all" spc="0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З</a:t>
            </a:r>
            <a:r>
              <a:rPr lang="ru-RU" sz="7200" b="1" i="1" cap="all" spc="0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аповедники</a:t>
            </a:r>
            <a:endParaRPr lang="ru-RU" sz="7200" b="1" i="1" cap="all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8000" b="1" i="1" cap="all" spc="0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Р</a:t>
            </a:r>
            <a:r>
              <a:rPr lang="ru-RU" sz="7200" b="1" i="1" cap="all" spc="0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оссии</a:t>
            </a:r>
            <a:endParaRPr lang="ru-RU" sz="7200" b="1" i="1" cap="all" spc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007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3050"/>
            <a:ext cx="3866454" cy="5172174"/>
          </a:xfrm>
        </p:spPr>
        <p:txBody>
          <a:bodyPr>
            <a:noAutofit/>
          </a:bodyPr>
          <a:lstStyle/>
          <a:p>
            <a:r>
              <a:rPr lang="ru-RU" sz="2800" dirty="0" smtClean="0">
                <a:cs typeface="Times New Roman" panose="02020603050405020304" pitchFamily="18" charset="0"/>
              </a:rPr>
              <a:t>Основная цель Большого Арктического заповедника– защита птиц, мигрирующих североатлантическим путем (черной казарки, куликов и др.) на местах гнездования и линьки.</a:t>
            </a:r>
            <a:endParaRPr lang="ru-RU" sz="2800" dirty="0"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upload.wikimedia.org/wikipedia/commons/f/f9/Branta_bernicla_flying%28ThKraft%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7974" y="191763"/>
            <a:ext cx="4630489" cy="34728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31949" y="3098798"/>
            <a:ext cx="2297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Черная казарка</a:t>
            </a:r>
            <a:endParaRPr lang="ru-RU" dirty="0"/>
          </a:p>
        </p:txBody>
      </p:sp>
      <p:pic>
        <p:nvPicPr>
          <p:cNvPr id="1028" name="Picture 4" descr="http://www.lesnoytur.ru/pticy/kuliki/perevozci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2" y="3664630"/>
            <a:ext cx="3429821" cy="274385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32040" y="5853064"/>
            <a:ext cx="1097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Кулик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39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2440" cy="2376264"/>
          </a:xfrm>
        </p:spPr>
        <p:txBody>
          <a:bodyPr>
            <a:noAutofit/>
          </a:bodyPr>
          <a:lstStyle/>
          <a:p>
            <a:pPr algn="r"/>
            <a:r>
              <a:rPr lang="ru-RU" sz="2800" dirty="0"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cs typeface="Times New Roman" panose="02020603050405020304" pitchFamily="18" charset="0"/>
              </a:rPr>
              <a:t>амый </a:t>
            </a:r>
            <a:r>
              <a:rPr lang="ru-RU" sz="2800" dirty="0">
                <a:cs typeface="Times New Roman" panose="02020603050405020304" pitchFamily="18" charset="0"/>
              </a:rPr>
              <a:t>северный в России </a:t>
            </a:r>
            <a:r>
              <a:rPr lang="ru-RU" sz="2800" dirty="0" smtClean="0">
                <a:cs typeface="Times New Roman" panose="02020603050405020304" pitchFamily="18" charset="0"/>
              </a:rPr>
              <a:t>заповедник - </a:t>
            </a:r>
            <a:r>
              <a:rPr lang="ru-RU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Остров </a:t>
            </a:r>
            <a:r>
              <a:rPr lang="ru-RU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Врангеля </a:t>
            </a:r>
            <a:r>
              <a:rPr lang="ru-RU" sz="28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cs typeface="Times New Roman" panose="02020603050405020304" pitchFamily="18" charset="0"/>
              </a:rPr>
              <a:t>находится</a:t>
            </a:r>
            <a:r>
              <a:rPr lang="ru-RU" sz="2800" dirty="0"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cs typeface="Times New Roman" panose="02020603050405020304" pitchFamily="18" charset="0"/>
              </a:rPr>
              <a:t>на </a:t>
            </a:r>
            <a:r>
              <a:rPr lang="ru-RU" sz="2800" dirty="0">
                <a:cs typeface="Times New Roman" panose="02020603050405020304" pitchFamily="18" charset="0"/>
              </a:rPr>
              <a:t>одноименном </a:t>
            </a:r>
            <a:r>
              <a:rPr lang="ru-RU" sz="2800" dirty="0" smtClean="0">
                <a:cs typeface="Times New Roman" panose="02020603050405020304" pitchFamily="18" charset="0"/>
              </a:rPr>
              <a:t>острове. </a:t>
            </a:r>
            <a:r>
              <a:rPr lang="ru-RU" sz="2800" dirty="0">
                <a:cs typeface="Times New Roman" panose="02020603050405020304" pitchFamily="18" charset="0"/>
              </a:rPr>
              <a:t>Здесь круглый год сохраняются массивы льда, дуют </a:t>
            </a:r>
            <a:r>
              <a:rPr lang="ru-RU" sz="2800" dirty="0" smtClean="0">
                <a:cs typeface="Times New Roman" panose="02020603050405020304" pitchFamily="18" charset="0"/>
              </a:rPr>
              <a:t>холодные</a:t>
            </a:r>
            <a:br>
              <a:rPr lang="ru-RU" sz="2800" dirty="0" smtClean="0">
                <a:cs typeface="Times New Roman" panose="02020603050405020304" pitchFamily="18" charset="0"/>
              </a:rPr>
            </a:br>
            <a:r>
              <a:rPr lang="ru-RU" sz="2800" dirty="0" smtClean="0">
                <a:cs typeface="Times New Roman" panose="02020603050405020304" pitchFamily="18" charset="0"/>
              </a:rPr>
              <a:t>ветры</a:t>
            </a:r>
            <a:r>
              <a:rPr lang="ru-RU" sz="2800" dirty="0">
                <a:cs typeface="Times New Roman" panose="02020603050405020304" pitchFamily="18" charset="0"/>
              </a:rPr>
              <a:t>. </a:t>
            </a:r>
            <a:endParaRPr lang="ru-RU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680341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45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87208" cy="1656184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cs typeface="Times New Roman" panose="02020603050405020304" pitchFamily="18" charset="0"/>
              </a:rPr>
              <a:t>Осенью сюда приходят устраивать родовые берлоги 150-200 белых медведиц. Видимо, эти холодные и снежные берега - самое подходящее место для рождения и воспитания медвежат 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32092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30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64488" cy="234888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cs typeface="Times New Roman" panose="02020603050405020304" pitchFamily="18" charset="0"/>
              </a:rPr>
              <a:t>В западной Сибири, между реками Иртыш и Обь, раскинулись одни из самых больших болот в мире - </a:t>
            </a: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Васюганские</a:t>
            </a:r>
            <a:r>
              <a:rPr lang="ru-RU" sz="2400" b="1" dirty="0" smtClean="0">
                <a:cs typeface="Times New Roman" panose="02020603050405020304" pitchFamily="18" charset="0"/>
              </a:rPr>
              <a:t>. В этих диких местах живут редкие виды птиц и животных. </a:t>
            </a:r>
            <a:r>
              <a:rPr lang="ru-RU" sz="2400" b="1" dirty="0">
                <a:cs typeface="Times New Roman" panose="02020603050405020304" pitchFamily="18" charset="0"/>
              </a:rPr>
              <a:t>Васюганские болота имеют большое экологическое значение для всего </a:t>
            </a:r>
            <a:r>
              <a:rPr lang="ru-RU" sz="2400" b="1" dirty="0" smtClean="0">
                <a:cs typeface="Times New Roman" panose="02020603050405020304" pitchFamily="18" charset="0"/>
              </a:rPr>
              <a:t>региона, являясь </a:t>
            </a:r>
            <a:r>
              <a:rPr lang="ru-RU" sz="2400" b="1" dirty="0">
                <a:cs typeface="Times New Roman" panose="02020603050405020304" pitchFamily="18" charset="0"/>
              </a:rPr>
              <a:t>основным источником пресной </a:t>
            </a:r>
            <a:r>
              <a:rPr lang="ru-RU" sz="2400" b="1" dirty="0" smtClean="0">
                <a:cs typeface="Times New Roman" panose="02020603050405020304" pitchFamily="18" charset="0"/>
              </a:rPr>
              <a:t>воды </a:t>
            </a:r>
            <a:r>
              <a:rPr lang="ru-RU" sz="2400" b="1" dirty="0">
                <a:cs typeface="Times New Roman" panose="02020603050405020304" pitchFamily="18" charset="0"/>
              </a:rPr>
              <a:t>(запасы воды до 400 км³)</a:t>
            </a:r>
            <a:br>
              <a:rPr lang="ru-RU" sz="2400" b="1" dirty="0">
                <a:cs typeface="Times New Roman" panose="02020603050405020304" pitchFamily="18" charset="0"/>
              </a:rPr>
            </a:br>
            <a:endParaRPr lang="ru-RU" sz="2400" b="1" dirty="0"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attractionstory.ru/wp-content/uploads/2016/03/id-7314-vasyuganskie-bolota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7632847" cy="43122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09" y="116632"/>
            <a:ext cx="8784976" cy="1864963"/>
          </a:xfrm>
        </p:spPr>
        <p:txBody>
          <a:bodyPr>
            <a:noAutofit/>
          </a:bodyPr>
          <a:lstStyle/>
          <a:p>
            <a:r>
              <a:rPr lang="ru-RU" sz="2400" b="1" dirty="0">
                <a:cs typeface="Times New Roman" panose="02020603050405020304" pitchFamily="18" charset="0"/>
              </a:rPr>
              <a:t>Национальный парк </a:t>
            </a:r>
            <a:r>
              <a:rPr lang="ru-RU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Приэльбрусье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cs typeface="Times New Roman" panose="02020603050405020304" pitchFamily="18" charset="0"/>
              </a:rPr>
              <a:t>был организован </a:t>
            </a:r>
            <a:r>
              <a:rPr lang="ru-RU" sz="2400" b="1" dirty="0" smtClean="0">
                <a:cs typeface="Times New Roman" panose="02020603050405020304" pitchFamily="18" charset="0"/>
              </a:rPr>
              <a:t>с целью сохранения уникального природного комплекса,  включающего в себя водопады, озера, целебные минеральные источники, альпийские луга и самую высокую вершину России – Эльбрус.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www.zapovedniki-mira.com/uploads/posts/2013-09/1378324772_nationalnui_park_prielbrys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1595"/>
            <a:ext cx="8769984" cy="487221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89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237626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На Северном Урале расположен </a:t>
            </a:r>
            <a:r>
              <a:rPr lang="ru-RU" sz="2800" b="1" dirty="0" err="1" smtClean="0">
                <a:solidFill>
                  <a:srgbClr val="FF0000"/>
                </a:solidFill>
              </a:rPr>
              <a:t>Печоро-Илычский</a:t>
            </a:r>
            <a:r>
              <a:rPr lang="ru-RU" sz="2800" b="1" dirty="0" smtClean="0">
                <a:solidFill>
                  <a:srgbClr val="FF0000"/>
                </a:solidFill>
              </a:rPr>
              <a:t> заповедник</a:t>
            </a:r>
            <a:r>
              <a:rPr lang="ru-RU" sz="2800" b="1" dirty="0" smtClean="0"/>
              <a:t>. Сюда, на плато </a:t>
            </a:r>
            <a:r>
              <a:rPr lang="ru-RU" sz="2800" b="1" dirty="0" err="1"/>
              <a:t>Мань-Пупу-Нёр</a:t>
            </a:r>
            <a:r>
              <a:rPr lang="ru-RU" sz="2800" b="1" dirty="0"/>
              <a:t> ("Малая гора идолов" на языке манси) с </a:t>
            </a:r>
            <a:r>
              <a:rPr lang="en-US" sz="2800" b="1" smtClean="0"/>
              <a:t>7</a:t>
            </a:r>
            <a:r>
              <a:rPr lang="ru-RU" sz="2800" b="1" smtClean="0"/>
              <a:t> </a:t>
            </a:r>
            <a:r>
              <a:rPr lang="ru-RU" sz="2800" b="1" dirty="0"/>
              <a:t>каменными </a:t>
            </a:r>
            <a:r>
              <a:rPr lang="ru-RU" sz="2800" b="1" dirty="0" smtClean="0"/>
              <a:t>великанами, стремятся </a:t>
            </a:r>
            <a:r>
              <a:rPr lang="ru-RU" sz="2800" b="1" dirty="0"/>
              <a:t>путешественники со всего </a:t>
            </a:r>
            <a:r>
              <a:rPr lang="ru-RU" sz="2800" b="1" dirty="0" smtClean="0"/>
              <a:t>мира. Высота каменных </a:t>
            </a:r>
            <a:r>
              <a:rPr lang="ru-RU" sz="2800" b="1" dirty="0"/>
              <a:t>столбов от 22 до 50 метров. 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Олег\Desktop\2014-11-27_0934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" y="2492896"/>
            <a:ext cx="9189822" cy="418219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32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650"/>
            <a:ext cx="9144000" cy="297730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Земля леопарда</a:t>
            </a:r>
            <a:r>
              <a:rPr lang="ru-RU" sz="2800" b="1" dirty="0"/>
              <a:t> — национальный </a:t>
            </a:r>
            <a:r>
              <a:rPr lang="ru-RU" sz="2800" b="1" dirty="0" smtClean="0"/>
              <a:t>парк в Приморском крае. </a:t>
            </a:r>
            <a:r>
              <a:rPr lang="ru-RU" sz="2800" b="1" dirty="0"/>
              <a:t>Главная цель его создания — сохранить и </a:t>
            </a:r>
            <a:r>
              <a:rPr lang="ru-RU" sz="2800" b="1" dirty="0" smtClean="0"/>
              <a:t>восстановить </a:t>
            </a:r>
            <a:r>
              <a:rPr lang="ru-RU" sz="2800" b="1" dirty="0"/>
              <a:t>популяцию самой редкой крупной кошки в мире — дальневосточного леопарда, численность которой в России составляет сейчас всего около 70 особей. На сегодняшний день более половины из них живёт на Земле леопарда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3" y="2996952"/>
            <a:ext cx="896896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75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932" y="260648"/>
            <a:ext cx="8600852" cy="136815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Кроме </a:t>
            </a:r>
            <a:r>
              <a:rPr lang="ru-RU" sz="2800" b="1" dirty="0"/>
              <a:t>того, </a:t>
            </a:r>
            <a:r>
              <a:rPr lang="ru-RU" sz="2800" b="1" dirty="0" smtClean="0"/>
              <a:t>на Земле Леопарда </a:t>
            </a:r>
            <a:r>
              <a:rPr lang="ru-RU" sz="2800" b="1" dirty="0"/>
              <a:t>обитает и другая кошка, занесённая </a:t>
            </a:r>
            <a:r>
              <a:rPr lang="ru-RU" sz="2800" b="1" dirty="0" smtClean="0"/>
              <a:t>в Красную книгу</a:t>
            </a:r>
            <a:r>
              <a:rPr lang="ru-RU" sz="2800" b="1" dirty="0"/>
              <a:t> </a:t>
            </a:r>
            <a:r>
              <a:rPr lang="ru-RU" sz="2800" b="1" dirty="0" smtClean="0"/>
              <a:t>— амурский тигр</a:t>
            </a:r>
            <a:r>
              <a:rPr lang="ru-RU" sz="2800" b="1" dirty="0"/>
              <a:t>.</a:t>
            </a:r>
            <a:endParaRPr lang="ru-RU" sz="2800" b="1" dirty="0"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377682"/>
            <a:ext cx="7897160" cy="548031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1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42786" y="2204864"/>
            <a:ext cx="67475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i="1" cap="all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В</a:t>
            </a:r>
            <a:r>
              <a:rPr lang="ru-RU" sz="9600" b="1" i="1" cap="all" spc="0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икторина</a:t>
            </a:r>
            <a:endParaRPr lang="ru-RU" sz="9600" b="1" i="1" cap="all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792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1800200"/>
          </a:xfrm>
        </p:spPr>
        <p:txBody>
          <a:bodyPr>
            <a:normAutofit/>
          </a:bodyPr>
          <a:lstStyle/>
          <a:p>
            <a:r>
              <a:rPr lang="ru-RU" sz="2800" b="1" dirty="0"/>
              <a:t>Какой заповедник был создан для сохранения и увеличения численности соболя и является самым старым в России? Каков его возраст?</a:t>
            </a:r>
            <a:endParaRPr lang="ru-RU" sz="28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32856"/>
            <a:ext cx="5760640" cy="4235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510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716016" y="332656"/>
            <a:ext cx="4427984" cy="57935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000" b="1" dirty="0" smtClean="0"/>
              <a:t>  В </a:t>
            </a:r>
            <a:r>
              <a:rPr lang="ru-RU" sz="5000" b="1" dirty="0"/>
              <a:t>2016-м году заповедная система России </a:t>
            </a:r>
            <a:r>
              <a:rPr lang="ru-RU" sz="5000" b="1" dirty="0" smtClean="0"/>
              <a:t> отметила </a:t>
            </a:r>
            <a:r>
              <a:rPr lang="ru-RU" sz="5000" b="1" dirty="0"/>
              <a:t>свой столетний юбилей</a:t>
            </a:r>
            <a:endParaRPr lang="ru-RU" sz="5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447616" cy="6506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1800200"/>
          </a:xfrm>
        </p:spPr>
        <p:txBody>
          <a:bodyPr>
            <a:normAutofit/>
          </a:bodyPr>
          <a:lstStyle/>
          <a:p>
            <a:r>
              <a:rPr lang="ru-RU" sz="2800" b="1" dirty="0"/>
              <a:t>Назовите самый большой заповедник России, расположенный на полуострове Таймыр и островах Северного Ледовитого </a:t>
            </a:r>
            <a:r>
              <a:rPr lang="ru-RU" sz="2800" b="1" dirty="0" smtClean="0"/>
              <a:t>океана.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05199" y="2276872"/>
            <a:ext cx="42484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cs typeface="Times New Roman" panose="02020603050405020304" pitchFamily="18" charset="0"/>
              </a:rPr>
              <a:t>Большой</a:t>
            </a:r>
          </a:p>
          <a:p>
            <a:r>
              <a:rPr lang="ru-RU" sz="5400" b="1" dirty="0" smtClean="0">
                <a:cs typeface="Times New Roman" panose="02020603050405020304" pitchFamily="18" charset="0"/>
              </a:rPr>
              <a:t>Арктический заповедник </a:t>
            </a:r>
            <a:endParaRPr lang="ru-RU" sz="5400" b="1" dirty="0"/>
          </a:p>
        </p:txBody>
      </p:sp>
      <p:pic>
        <p:nvPicPr>
          <p:cNvPr id="6" name="Picture 2" descr="Скалы в Большом Арктическом заповедник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38011"/>
            <a:ext cx="4685572" cy="351418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17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Какой природный объект вы не встретите в национальном парке </a:t>
            </a:r>
            <a:r>
              <a:rPr lang="ru-RU" sz="3600" b="1" dirty="0" err="1" smtClean="0"/>
              <a:t>Приэльбрусье</a:t>
            </a:r>
            <a:r>
              <a:rPr lang="ru-RU" sz="3600" b="1" dirty="0"/>
              <a:t>?</a:t>
            </a:r>
            <a:endParaRPr lang="ru-RU" sz="3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59763" y="3296785"/>
            <a:ext cx="162187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/>
              <a:t>озеро</a:t>
            </a:r>
            <a:endParaRPr lang="ru-RU" sz="36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3032" y="3310043"/>
            <a:ext cx="3416067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/>
              <a:t>песчаная пустыня</a:t>
            </a:r>
            <a:endParaRPr lang="ru-RU" sz="36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94635" y="6072360"/>
            <a:ext cx="115212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/>
              <a:t>гора</a:t>
            </a:r>
            <a:endParaRPr lang="ru-RU" sz="36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349038" y="5964822"/>
            <a:ext cx="1302149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/>
              <a:t>луг</a:t>
            </a:r>
            <a:endParaRPr lang="ru-RU" sz="3600" b="1" dirty="0"/>
          </a:p>
        </p:txBody>
      </p:sp>
      <p:pic>
        <p:nvPicPr>
          <p:cNvPr id="1026" name="Picture 2" descr="Цветы в альпийских лугах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65102"/>
            <a:ext cx="2808312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олубые озер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86" y="1700808"/>
            <a:ext cx="2952328" cy="179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Гора Эльбрус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86" y="4459341"/>
            <a:ext cx="2921710" cy="177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1-tub-ru.yandex.net/i?id=74bd1734980becc671f015f58cb81aa3-l&amp;n=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658" y="1700808"/>
            <a:ext cx="2644232" cy="179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5003032" y="1700808"/>
            <a:ext cx="3416067" cy="21602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4911740" y="1675749"/>
            <a:ext cx="3416068" cy="218529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2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46646"/>
            <a:ext cx="8229600" cy="1498178"/>
          </a:xfrm>
        </p:spPr>
        <p:txBody>
          <a:bodyPr>
            <a:normAutofit/>
          </a:bodyPr>
          <a:lstStyle/>
          <a:p>
            <a:r>
              <a:rPr lang="ru-RU" sz="2800" b="1" dirty="0"/>
              <a:t>Это единственное место России, где обитают сразу два вида «больших кошек». Что это за место? Какие «кошки» там обитают</a:t>
            </a:r>
            <a:r>
              <a:rPr lang="ru-RU" sz="2800" b="1" dirty="0" smtClean="0"/>
              <a:t>?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4256903" cy="28083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4944"/>
            <a:ext cx="4038600" cy="293618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47664" y="2198767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Земля леопарда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9179" y="6251932"/>
            <a:ext cx="3828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Дальневосточный леопард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80112" y="5790266"/>
            <a:ext cx="2157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Амурский тигр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0262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attractionstory.ru/wp-content/uploads/2016/03/id-7314-vasyuganskie-bolota-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83024"/>
            <a:ext cx="5832647" cy="447813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1800200"/>
          </a:xfrm>
        </p:spPr>
        <p:txBody>
          <a:bodyPr>
            <a:normAutofit/>
          </a:bodyPr>
          <a:lstStyle/>
          <a:p>
            <a:r>
              <a:rPr lang="ru-RU" sz="3200" b="1" dirty="0"/>
              <a:t>Из-за огромных запасов воды это место можно назвать «самой мокрой» охраняемой территорией России. Что это?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05199" y="1988840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cs typeface="Times New Roman" panose="02020603050405020304" pitchFamily="18" charset="0"/>
              </a:rPr>
              <a:t>Васюганские болота 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84529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00829" y="2132856"/>
            <a:ext cx="1797553" cy="7638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err="1"/>
              <a:t>ормж</a:t>
            </a:r>
            <a:endParaRPr lang="ru-RU" sz="4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0998"/>
            <a:ext cx="8229600" cy="1714203"/>
          </a:xfrm>
        </p:spPr>
        <p:txBody>
          <a:bodyPr>
            <a:normAutofit/>
          </a:bodyPr>
          <a:lstStyle/>
          <a:p>
            <a:r>
              <a:rPr lang="ru-RU" sz="3200" b="1" dirty="0"/>
              <a:t>Составьте слова из букв и узнаете, каких животных можно встретить в заповеднике Остров </a:t>
            </a:r>
            <a:r>
              <a:rPr lang="ru-RU" sz="3200" b="1" dirty="0" smtClean="0"/>
              <a:t>Врангеля.</a:t>
            </a:r>
            <a:endParaRPr lang="ru-RU" sz="36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228184" y="2132856"/>
            <a:ext cx="1944216" cy="12241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800" b="1" dirty="0" err="1"/>
              <a:t>лбйеы</a:t>
            </a:r>
            <a:r>
              <a:rPr lang="ru-RU" sz="4800" b="1" dirty="0"/>
              <a:t>   </a:t>
            </a:r>
            <a:r>
              <a:rPr lang="ru-RU" sz="4800" b="1" dirty="0" err="1"/>
              <a:t>сгьу</a:t>
            </a:r>
            <a:r>
              <a:rPr lang="ru-RU" sz="4800" b="1" dirty="0" smtClean="0"/>
              <a:t> </a:t>
            </a:r>
            <a:endParaRPr lang="ru-RU" sz="48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2119" y="4817399"/>
            <a:ext cx="2659003" cy="86409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800" b="1" dirty="0" err="1" smtClean="0"/>
              <a:t>вцеокыб</a:t>
            </a:r>
            <a:endParaRPr lang="ru-RU" sz="48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228184" y="4529367"/>
            <a:ext cx="2016224" cy="14401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err="1"/>
              <a:t>е</a:t>
            </a:r>
            <a:r>
              <a:rPr lang="ru-RU" sz="4800" b="1" dirty="0" err="1" smtClean="0"/>
              <a:t>рсый</a:t>
            </a:r>
            <a:endParaRPr lang="ru-RU" sz="4800" b="1" dirty="0" smtClean="0"/>
          </a:p>
          <a:p>
            <a:r>
              <a:rPr lang="ru-RU" sz="4800" b="1" dirty="0" smtClean="0"/>
              <a:t>тик</a:t>
            </a:r>
            <a:endParaRPr lang="ru-RU" sz="4800" b="1" dirty="0"/>
          </a:p>
        </p:txBody>
      </p:sp>
      <p:pic>
        <p:nvPicPr>
          <p:cNvPr id="3074" name="Picture 2" descr="http://pop-ask.ru/wp-content/uploads/2012/02/tihookeanskiy_morz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30" y="2131578"/>
            <a:ext cx="2555429" cy="187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Овцебык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28" y="4239090"/>
            <a:ext cx="2861587" cy="198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klyv.ru/wp-content/cache/thumb/36f2539e9_295x215.jpg.pagespeed.ce.99F7Dc2oL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732" y="1856881"/>
            <a:ext cx="2818217" cy="205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148" y="4303966"/>
            <a:ext cx="2789383" cy="185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830" y="1517884"/>
            <a:ext cx="1797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морж</a:t>
            </a:r>
            <a:endParaRPr lang="ru-RU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69338" y="2099029"/>
            <a:ext cx="19155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800" b="1" dirty="0" smtClean="0"/>
              <a:t>белый</a:t>
            </a:r>
          </a:p>
          <a:p>
            <a:pPr algn="r"/>
            <a:r>
              <a:rPr lang="ru-RU" sz="4800" b="1" dirty="0" smtClean="0"/>
              <a:t>гусь</a:t>
            </a:r>
            <a:endParaRPr lang="ru-RU" sz="4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0828" y="5849611"/>
            <a:ext cx="2539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овцебык</a:t>
            </a:r>
            <a:endParaRPr lang="ru-RU" sz="4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88307" y="4584772"/>
            <a:ext cx="19303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800" b="1" dirty="0" smtClean="0"/>
              <a:t>Серый</a:t>
            </a:r>
          </a:p>
          <a:p>
            <a:pPr algn="r"/>
            <a:r>
              <a:rPr lang="ru-RU" sz="4800" b="1" dirty="0" smtClean="0"/>
              <a:t>кит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57750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" grpId="0"/>
      <p:bldP spid="8" grpId="0"/>
      <p:bldP spid="10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75656" y="1772816"/>
            <a:ext cx="675358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i="1" cap="all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Спасибо</a:t>
            </a:r>
          </a:p>
          <a:p>
            <a:pPr algn="ctr"/>
            <a:r>
              <a:rPr lang="ru-RU" sz="8000" b="1" i="1" cap="all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за внимание</a:t>
            </a:r>
            <a:endParaRPr lang="ru-RU" sz="8000" b="1" i="1" cap="all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462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3050"/>
            <a:ext cx="3600400" cy="596426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E91135"/>
                </a:solidFill>
              </a:rPr>
              <a:t>Заповедник</a:t>
            </a:r>
            <a:r>
              <a:rPr lang="ru-RU" sz="3600" dirty="0">
                <a:solidFill>
                  <a:srgbClr val="E91135"/>
                </a:solidFill>
              </a:rPr>
              <a:t> </a:t>
            </a:r>
            <a:r>
              <a:rPr lang="ru-RU" sz="3600" dirty="0" smtClean="0"/>
              <a:t>- охраняемая природная территория,</a:t>
            </a:r>
            <a:br>
              <a:rPr lang="ru-RU" sz="3600" dirty="0" smtClean="0"/>
            </a:br>
            <a:r>
              <a:rPr lang="ru-RU" sz="3600" dirty="0" smtClean="0"/>
              <a:t>на которой под охраной находится весь природный комплекс </a:t>
            </a:r>
            <a:r>
              <a:rPr lang="ru-RU" sz="3600" dirty="0" smtClean="0">
                <a:solidFill>
                  <a:srgbClr val="9833EB"/>
                </a:solidFill>
              </a:rPr>
              <a:t/>
            </a:r>
            <a:br>
              <a:rPr lang="ru-RU" sz="3600" dirty="0" smtClean="0">
                <a:solidFill>
                  <a:srgbClr val="9833EB"/>
                </a:solidFill>
              </a:rPr>
            </a:b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648"/>
            <a:ext cx="5112568" cy="640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579296" cy="4896544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НЕЛЬЗЯ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000000"/>
                </a:solidFill>
              </a:rPr>
              <a:t>  Охотиться </a:t>
            </a:r>
            <a:r>
              <a:rPr lang="ru-RU" sz="2800" dirty="0">
                <a:solidFill>
                  <a:srgbClr val="000000"/>
                </a:solidFill>
              </a:rPr>
              <a:t>на птицу и зверя,</a:t>
            </a:r>
            <a:br>
              <a:rPr lang="ru-RU" sz="2800" dirty="0">
                <a:solidFill>
                  <a:srgbClr val="000000"/>
                </a:solidFill>
              </a:rPr>
            </a:br>
            <a:r>
              <a:rPr lang="ru-RU" sz="2800" dirty="0">
                <a:solidFill>
                  <a:srgbClr val="000000"/>
                </a:solidFill>
              </a:rPr>
              <a:t>  </a:t>
            </a:r>
            <a:r>
              <a:rPr lang="ru-RU" sz="2800" dirty="0" smtClean="0">
                <a:solidFill>
                  <a:srgbClr val="000000"/>
                </a:solidFill>
              </a:rPr>
              <a:t>Ловить </a:t>
            </a:r>
            <a:r>
              <a:rPr lang="ru-RU" sz="2800" dirty="0">
                <a:solidFill>
                  <a:srgbClr val="000000"/>
                </a:solidFill>
              </a:rPr>
              <a:t>рыбу в озерах,</a:t>
            </a:r>
            <a:br>
              <a:rPr lang="ru-RU" sz="2800" dirty="0">
                <a:solidFill>
                  <a:srgbClr val="000000"/>
                </a:solidFill>
              </a:rPr>
            </a:br>
            <a:r>
              <a:rPr lang="ru-RU" sz="2800" dirty="0">
                <a:solidFill>
                  <a:srgbClr val="000000"/>
                </a:solidFill>
              </a:rPr>
              <a:t>  </a:t>
            </a:r>
            <a:r>
              <a:rPr lang="ru-RU" sz="2800" dirty="0" smtClean="0">
                <a:solidFill>
                  <a:srgbClr val="000000"/>
                </a:solidFill>
              </a:rPr>
              <a:t>Собирать </a:t>
            </a:r>
            <a:r>
              <a:rPr lang="ru-RU" sz="2800" dirty="0">
                <a:solidFill>
                  <a:srgbClr val="000000"/>
                </a:solidFill>
              </a:rPr>
              <a:t>грибы и ягоды,</a:t>
            </a:r>
            <a:br>
              <a:rPr lang="ru-RU" sz="2800" dirty="0">
                <a:solidFill>
                  <a:srgbClr val="000000"/>
                </a:solidFill>
              </a:rPr>
            </a:br>
            <a:r>
              <a:rPr lang="ru-RU" sz="2800" dirty="0">
                <a:solidFill>
                  <a:srgbClr val="000000"/>
                </a:solidFill>
              </a:rPr>
              <a:t>  </a:t>
            </a:r>
            <a:r>
              <a:rPr lang="ru-RU" sz="2800" dirty="0" smtClean="0">
                <a:solidFill>
                  <a:srgbClr val="000000"/>
                </a:solidFill>
              </a:rPr>
              <a:t>Рубить </a:t>
            </a:r>
            <a:r>
              <a:rPr lang="ru-RU" sz="2800" dirty="0">
                <a:solidFill>
                  <a:srgbClr val="000000"/>
                </a:solidFill>
              </a:rPr>
              <a:t>деревья, </a:t>
            </a:r>
            <a:r>
              <a:rPr lang="ru-RU" sz="2800" dirty="0" smtClean="0">
                <a:solidFill>
                  <a:srgbClr val="000000"/>
                </a:solidFill>
              </a:rPr>
              <a:t>разводить костры</a:t>
            </a:r>
            <a:r>
              <a:rPr lang="ru-RU" sz="2800" dirty="0">
                <a:solidFill>
                  <a:srgbClr val="000000"/>
                </a:solidFill>
              </a:rPr>
              <a:t>, </a:t>
            </a:r>
            <a:br>
              <a:rPr lang="ru-RU" sz="2800" dirty="0">
                <a:solidFill>
                  <a:srgbClr val="000000"/>
                </a:solidFill>
              </a:rPr>
            </a:br>
            <a:r>
              <a:rPr lang="ru-RU" sz="2800" dirty="0">
                <a:solidFill>
                  <a:srgbClr val="000000"/>
                </a:solidFill>
              </a:rPr>
              <a:t>  </a:t>
            </a:r>
            <a:r>
              <a:rPr lang="ru-RU" sz="2800" dirty="0" smtClean="0">
                <a:solidFill>
                  <a:srgbClr val="000000"/>
                </a:solidFill>
              </a:rPr>
              <a:t>Добывать </a:t>
            </a:r>
            <a:r>
              <a:rPr lang="ru-RU" sz="2800" dirty="0">
                <a:solidFill>
                  <a:srgbClr val="000000"/>
                </a:solidFill>
              </a:rPr>
              <a:t>минералы,</a:t>
            </a:r>
            <a:br>
              <a:rPr lang="ru-RU" sz="2800" dirty="0">
                <a:solidFill>
                  <a:srgbClr val="000000"/>
                </a:solidFill>
              </a:rPr>
            </a:br>
            <a:r>
              <a:rPr lang="ru-RU" sz="2800" dirty="0">
                <a:solidFill>
                  <a:srgbClr val="000000"/>
                </a:solidFill>
              </a:rPr>
              <a:t>  </a:t>
            </a:r>
            <a:r>
              <a:rPr lang="ru-RU" sz="2800" dirty="0" smtClean="0">
                <a:solidFill>
                  <a:srgbClr val="000000"/>
                </a:solidFill>
              </a:rPr>
              <a:t>Запрещается любая хозяйственная деятельность</a:t>
            </a:r>
            <a:r>
              <a:rPr lang="ru-RU" sz="2800" dirty="0">
                <a:solidFill>
                  <a:srgbClr val="000000"/>
                </a:solidFill>
              </a:rPr>
              <a:t/>
            </a:r>
            <a:br>
              <a:rPr lang="ru-RU" sz="2800" dirty="0">
                <a:solidFill>
                  <a:srgbClr val="000000"/>
                </a:solidFill>
              </a:rPr>
            </a:br>
            <a:endParaRPr lang="ru-RU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723379"/>
            <a:ext cx="232476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68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848872" cy="396044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ru-RU" sz="8000" dirty="0" smtClean="0">
                <a:solidFill>
                  <a:srgbClr val="FF0000"/>
                </a:solidFill>
              </a:rPr>
              <a:t>МОЖНО</a:t>
            </a:r>
            <a:br>
              <a:rPr lang="ru-RU" sz="80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000000"/>
                </a:solidFill>
              </a:rPr>
              <a:t> </a:t>
            </a:r>
            <a:r>
              <a:rPr lang="ru-RU" sz="3600" dirty="0" smtClean="0">
                <a:solidFill>
                  <a:srgbClr val="000000"/>
                </a:solidFill>
              </a:rPr>
              <a:t>Любоваться величием и </a:t>
            </a:r>
            <a:r>
              <a:rPr lang="ru-RU" sz="3600" dirty="0">
                <a:solidFill>
                  <a:srgbClr val="000000"/>
                </a:solidFill>
              </a:rPr>
              <a:t>щедрой красотой неповторимой </a:t>
            </a:r>
            <a:r>
              <a:rPr lang="ru-RU" sz="3600" dirty="0" smtClean="0">
                <a:solidFill>
                  <a:srgbClr val="000000"/>
                </a:solidFill>
              </a:rPr>
              <a:t>природы</a:t>
            </a:r>
            <a:endParaRPr lang="ru-RU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6"/>
            <a:ext cx="241014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42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/>
              <a:t>На территории России расположены удивительные и нетронутые природные заповедники. Они являются самыми невероятными местами нашей </a:t>
            </a:r>
            <a:r>
              <a:rPr lang="ru-RU" sz="2800" b="1" dirty="0" smtClean="0"/>
              <a:t>страны.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03" y="1564579"/>
            <a:ext cx="7272808" cy="527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39134"/>
            <a:ext cx="8229600" cy="1714202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cs typeface="Times New Roman" pitchFamily="18" charset="0"/>
              </a:rPr>
              <a:t>Первый в нашей стране заповедник </a:t>
            </a:r>
            <a:r>
              <a:rPr lang="ru-RU" sz="3600" b="1" dirty="0" err="1" smtClean="0">
                <a:solidFill>
                  <a:srgbClr val="FF0000"/>
                </a:solidFill>
                <a:cs typeface="Times New Roman" pitchFamily="18" charset="0"/>
              </a:rPr>
              <a:t>Баргузинский</a:t>
            </a:r>
            <a:r>
              <a:rPr lang="ru-RU" sz="3600" b="1" dirty="0" smtClean="0">
                <a:cs typeface="Times New Roman" pitchFamily="18" charset="0"/>
              </a:rPr>
              <a:t> </a:t>
            </a:r>
            <a:r>
              <a:rPr lang="ru-RU" sz="3600" b="1" dirty="0">
                <a:cs typeface="Times New Roman" pitchFamily="18" charset="0"/>
              </a:rPr>
              <a:t>был создан на Байкале в 1916 году.</a:t>
            </a:r>
            <a:endParaRPr lang="ru-RU" sz="3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8801" y="376567"/>
            <a:ext cx="2304256" cy="1826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2"/>
            <a:ext cx="6494130" cy="458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42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3960440" cy="633670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 </a:t>
            </a:r>
            <a:r>
              <a:rPr lang="ru-RU" sz="1600" b="0" dirty="0" smtClean="0"/>
              <a:t> 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476672"/>
            <a:ext cx="8856984" cy="60466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latin typeface="+mj-lt"/>
                <a:cs typeface="Times New Roman" pitchFamily="18" charset="0"/>
              </a:rPr>
              <a:t>Главной его целью стало сохранение </a:t>
            </a:r>
            <a:r>
              <a:rPr lang="ru-RU" sz="2800" b="1" dirty="0" err="1" smtClean="0">
                <a:latin typeface="+mj-lt"/>
                <a:cs typeface="Times New Roman" pitchFamily="18" charset="0"/>
              </a:rPr>
              <a:t>баргузинского</a:t>
            </a:r>
            <a:r>
              <a:rPr lang="ru-RU" sz="2800" b="1" dirty="0" smtClean="0">
                <a:latin typeface="+mj-lt"/>
                <a:cs typeface="Times New Roman" pitchFamily="18" charset="0"/>
              </a:rPr>
              <a:t> соболя, которого к тому времени из-за </a:t>
            </a:r>
            <a:r>
              <a:rPr lang="ru-RU" sz="2800" b="1" dirty="0" err="1" smtClean="0">
                <a:latin typeface="+mj-lt"/>
                <a:cs typeface="Times New Roman" pitchFamily="18" charset="0"/>
              </a:rPr>
              <a:t>перепромысла</a:t>
            </a:r>
            <a:r>
              <a:rPr lang="ru-RU" sz="2800" b="1" dirty="0" smtClean="0">
                <a:latin typeface="+mj-lt"/>
                <a:cs typeface="Times New Roman" pitchFamily="18" charset="0"/>
              </a:rPr>
              <a:t> насчитывалось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latin typeface="+mj-lt"/>
                <a:cs typeface="Times New Roman" pitchFamily="18" charset="0"/>
              </a:rPr>
              <a:t>около 20-30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latin typeface="+mj-lt"/>
                <a:cs typeface="Times New Roman" pitchFamily="18" charset="0"/>
              </a:rPr>
              <a:t>особей.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95645"/>
            <a:ext cx="6161380" cy="5029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208912" cy="270892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Большой Арктический </a:t>
            </a:r>
            <a:r>
              <a:rPr lang="ru-RU" sz="2800" dirty="0">
                <a:cs typeface="Times New Roman" panose="02020603050405020304" pitchFamily="18" charset="0"/>
              </a:rPr>
              <a:t>– крупнейший заповедник России и третий по площади в </a:t>
            </a:r>
            <a:r>
              <a:rPr lang="ru-RU" sz="2800" dirty="0" smtClean="0">
                <a:cs typeface="Times New Roman" panose="02020603050405020304" pitchFamily="18" charset="0"/>
              </a:rPr>
              <a:t>мире. </a:t>
            </a:r>
            <a:r>
              <a:rPr lang="ru-RU" sz="2800" dirty="0">
                <a:cs typeface="Times New Roman" panose="02020603050405020304" pitchFamily="18" charset="0"/>
              </a:rPr>
              <a:t>Он </a:t>
            </a:r>
            <a:r>
              <a:rPr lang="ru-RU" sz="2800" dirty="0" smtClean="0">
                <a:cs typeface="Times New Roman" panose="02020603050405020304" pitchFamily="18" charset="0"/>
              </a:rPr>
              <a:t>расположен на полуострове Таймыр и островах</a:t>
            </a:r>
            <a:br>
              <a:rPr lang="ru-RU" sz="2800" dirty="0" smtClean="0">
                <a:cs typeface="Times New Roman" panose="02020603050405020304" pitchFamily="18" charset="0"/>
              </a:rPr>
            </a:br>
            <a:r>
              <a:rPr lang="ru-RU" sz="2800" dirty="0" smtClean="0">
                <a:cs typeface="Times New Roman" panose="02020603050405020304" pitchFamily="18" charset="0"/>
              </a:rPr>
              <a:t>Северного</a:t>
            </a:r>
            <a:br>
              <a:rPr lang="ru-RU" sz="2800" dirty="0" smtClean="0">
                <a:cs typeface="Times New Roman" panose="02020603050405020304" pitchFamily="18" charset="0"/>
              </a:rPr>
            </a:br>
            <a:r>
              <a:rPr lang="ru-RU" sz="2800" dirty="0" smtClean="0">
                <a:cs typeface="Times New Roman" panose="02020603050405020304" pitchFamily="18" charset="0"/>
              </a:rPr>
              <a:t>Ледовитого</a:t>
            </a:r>
            <a:br>
              <a:rPr lang="ru-RU" sz="2800" dirty="0" smtClean="0">
                <a:cs typeface="Times New Roman" panose="02020603050405020304" pitchFamily="18" charset="0"/>
              </a:rPr>
            </a:br>
            <a:r>
              <a:rPr lang="ru-RU" sz="2800" dirty="0" smtClean="0">
                <a:cs typeface="Times New Roman" panose="02020603050405020304" pitchFamily="18" charset="0"/>
              </a:rPr>
              <a:t>океана</a:t>
            </a:r>
            <a:r>
              <a:rPr lang="ru-RU" sz="2800" dirty="0">
                <a:cs typeface="Times New Roman" panose="02020603050405020304" pitchFamily="18" charset="0"/>
              </a:rPr>
              <a:t>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5373216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Скалы в Большом Арктическом заповеднике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728" y="1556792"/>
            <a:ext cx="6654103" cy="500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8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439</Words>
  <Application>Microsoft Office PowerPoint</Application>
  <PresentationFormat>Экран (4:3)</PresentationFormat>
  <Paragraphs>57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Заповедник - охраняемая природная территория, на которой под охраной находится весь природный комплекс  </vt:lpstr>
      <vt:lpstr>НЕЛЬЗЯ     Охотиться на птицу и зверя,   Ловить рыбу в озерах,   Собирать грибы и ягоды,   Рубить деревья, разводить костры,    Добывать минералы,   Запрещается любая хозяйственная деятельность </vt:lpstr>
      <vt:lpstr>МОЖНО     Любоваться величием и щедрой красотой неповторимой природы</vt:lpstr>
      <vt:lpstr>На территории России расположены удивительные и нетронутые природные заповедники. Они являются самыми невероятными местами нашей страны.</vt:lpstr>
      <vt:lpstr>Первый в нашей стране заповедник Баргузинский был создан на Байкале в 1916 году.</vt:lpstr>
      <vt:lpstr>   </vt:lpstr>
      <vt:lpstr>Большой Арктический – крупнейший заповедник России и третий по площади в мире. Он расположен на полуострове Таймыр и островах Северного Ледовитого океана.</vt:lpstr>
      <vt:lpstr>Основная цель Большого Арктического заповедника– защита птиц, мигрирующих североатлантическим путем (черной казарки, куликов и др.) на местах гнездования и линьки.</vt:lpstr>
      <vt:lpstr>Самый северный в России заповедник - Остров Врангеля - находится на одноименном острове. Здесь круглый год сохраняются массивы льда, дуют холодные ветры. </vt:lpstr>
      <vt:lpstr>Осенью сюда приходят устраивать родовые берлоги 150-200 белых медведиц. Видимо, эти холодные и снежные берега - самое подходящее место для рождения и воспитания медвежат </vt:lpstr>
      <vt:lpstr>В западной Сибири, между реками Иртыш и Обь, раскинулись одни из самых больших болот в мире - Васюганские. В этих диких местах живут редкие виды птиц и животных. Васюганские болота имеют большое экологическое значение для всего региона, являясь основным источником пресной воды (запасы воды до 400 км³) </vt:lpstr>
      <vt:lpstr>Национальный парк Приэльбрусье был организован с целью сохранения уникального природного комплекса,  включающего в себя водопады, озера, целебные минеральные источники, альпийские луга и самую высокую вершину России – Эльбрус.</vt:lpstr>
      <vt:lpstr>На Северном Урале расположен Печоро-Илычский заповедник. Сюда, на плато Мань-Пупу-Нёр ("Малая гора идолов" на языке манси) с 7 каменными великанами, стремятся путешественники со всего мира. Высота каменных столбов от 22 до 50 метров. </vt:lpstr>
      <vt:lpstr>Земля леопарда — национальный парк в Приморском крае. Главная цель его создания — сохранить и восстановить популяцию самой редкой крупной кошки в мире — дальневосточного леопарда, численность которой в России составляет сейчас всего около 70 особей. На сегодняшний день более половины из них живёт на Земле леопарда</vt:lpstr>
      <vt:lpstr>Кроме того, на Земле Леопарда обитает и другая кошка, занесённая в Красную книгу — амурский тигр.</vt:lpstr>
      <vt:lpstr>Презентация PowerPoint</vt:lpstr>
      <vt:lpstr>Какой заповедник был создан для сохранения и увеличения численности соболя и является самым старым в России? Каков его возраст?</vt:lpstr>
      <vt:lpstr>Назовите самый большой заповедник России, расположенный на полуострове Таймыр и островах Северного Ледовитого океана.</vt:lpstr>
      <vt:lpstr>Какой природный объект вы не встретите в национальном парке Приэльбрусье?</vt:lpstr>
      <vt:lpstr>Это единственное место России, где обитают сразу два вида «больших кошек». Что это за место? Какие «кошки» там обитают?</vt:lpstr>
      <vt:lpstr>Из-за огромных запасов воды это место можно назвать «самой мокрой» охраняемой территорией России. Что это?</vt:lpstr>
      <vt:lpstr>Составьте слова из букв и узнаете, каких животных можно встретить в заповеднике Остров Врангеля.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Andrei</dc:creator>
  <cp:lastModifiedBy>Наталья Осипова</cp:lastModifiedBy>
  <cp:revision>94</cp:revision>
  <dcterms:created xsi:type="dcterms:W3CDTF">2016-01-30T00:53:15Z</dcterms:created>
  <dcterms:modified xsi:type="dcterms:W3CDTF">2017-12-25T17:28:09Z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1245094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D5.0.6</vt:lpwstr>
  </property>
</Properties>
</file>