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69" r:id="rId17"/>
    <p:sldId id="275" r:id="rId18"/>
    <p:sldId id="270" r:id="rId19"/>
    <p:sldId id="276" r:id="rId20"/>
    <p:sldId id="271" r:id="rId21"/>
    <p:sldId id="277" r:id="rId22"/>
    <p:sldId id="272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A89D34-F5A2-4698-81A9-5564DA04A01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9C0A53-1D5D-4A76-9122-08321100D2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B%D0%BC" TargetMode="External"/><Relationship Id="rId2" Type="http://schemas.openxmlformats.org/officeDocument/2006/relationships/hyperlink" Target="http://ru.wikipedia.org/wiki/%D0%9F%D0%BB%D0%B0%D0%BC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2115667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и пожарная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85289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пожар случился в квартире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72600" y="3284984"/>
            <a:ext cx="1649760" cy="6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/>
          <a:stretch/>
        </p:blipFill>
        <p:spPr>
          <a:xfrm>
            <a:off x="768740" y="3073152"/>
            <a:ext cx="3789344" cy="30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" b="5863"/>
          <a:stretch/>
        </p:blipFill>
        <p:spPr>
          <a:xfrm>
            <a:off x="4558083" y="3080333"/>
            <a:ext cx="3830341" cy="300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60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260632" y="3356992"/>
            <a:ext cx="576064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024535" cy="301520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00750" cy="4495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4" y="2380184"/>
            <a:ext cx="8265665" cy="619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64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загорелся телевизор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9770"/>
            <a:ext cx="6338333" cy="378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6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0552" y="2708920"/>
            <a:ext cx="1937792" cy="130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407496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/>
              <a:t>Почувствовав запах дыма, обесточьте телевизор.</a:t>
            </a:r>
          </a:p>
          <a:p>
            <a:pPr lvl="0" fontAlgn="base"/>
            <a:r>
              <a:rPr lang="ru-RU" dirty="0"/>
              <a:t>Если доступ к розетке невозможен, отключите электроэнергию автоматом в электрощите.</a:t>
            </a:r>
          </a:p>
          <a:p>
            <a:pPr lvl="0" fontAlgn="base"/>
            <a:r>
              <a:rPr lang="ru-RU" dirty="0"/>
              <a:t>Сообщите о загорании в пожарную охрану по телефону «01», укажите точный адрес (улицу, номер дома и квартиры, этаж, подъезд, код) и что горит (для сотового оператора "МТС" - 010, "Билайн" - 001).</a:t>
            </a:r>
          </a:p>
          <a:p>
            <a:pPr lvl="0" fontAlgn="base"/>
            <a:r>
              <a:rPr lang="ru-RU" dirty="0"/>
              <a:t>Чтобы избежать отравления при тушении загоревшегося телевизора, дышите через влажное полотенце (ткань).</a:t>
            </a:r>
          </a:p>
          <a:p>
            <a:pPr lvl="0" fontAlgn="base"/>
            <a:r>
              <a:rPr lang="ru-RU" dirty="0"/>
              <a:t>После ликвидации загорания до прибытия пожарных проветрите помещение.</a:t>
            </a:r>
          </a:p>
          <a:p>
            <a:pPr lvl="0" fontAlgn="base"/>
            <a:r>
              <a:rPr lang="ru-RU" dirty="0"/>
              <a:t>Ничего не трогайте до прибытия пожарных, которые установят причину возгорания и дадут свое заключение.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0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676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пожар на балконе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89510"/>
            <a:ext cx="5760640" cy="378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68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18527" y="4221088"/>
            <a:ext cx="3521968" cy="798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/>
          </a:bodyPr>
          <a:lstStyle/>
          <a:p>
            <a:pPr lvl="0" fontAlgn="base"/>
            <a:r>
              <a:rPr lang="ru-RU" dirty="0"/>
              <a:t>Немедленно позвоните в пожарную охрану по телефону «01», укажите свой точный адрес и что горит (для сотового оператора "МТС" - 010, "Билайн" - 001).</a:t>
            </a:r>
          </a:p>
          <a:p>
            <a:pPr lvl="0" fontAlgn="base"/>
            <a:r>
              <a:rPr lang="ru-RU" dirty="0"/>
              <a:t>Тушите загорание любыми подручными средствами (огнетушителем, водой, стиральным порошком).</a:t>
            </a:r>
          </a:p>
          <a:p>
            <a:pPr lvl="0" fontAlgn="base"/>
            <a:r>
              <a:rPr lang="ru-RU" dirty="0"/>
              <a:t>Легковоспламеняющиеся жидкости тушите огнетушителем, а если его нет, то мокрой тканью, песком, землей из цветочных горшков, стиральным порошком.</a:t>
            </a:r>
          </a:p>
          <a:p>
            <a:pPr lvl="0" fontAlgn="base"/>
            <a:r>
              <a:rPr lang="ru-RU" dirty="0"/>
              <a:t>Предупредите соседей верхних этажей, позовите их на 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2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почувствовали запах дыма в подъезде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99" y="2060848"/>
            <a:ext cx="6191250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5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052736" y="4653136"/>
            <a:ext cx="1217712" cy="1375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/>
              <a:t>Немедленно вызовите пожарную охрану по телефону «01», указав свой точный адрес и что горит (для сотового оператора "МТС" - 010, "Билайн" - 001).</a:t>
            </a:r>
          </a:p>
          <a:p>
            <a:pPr lvl="0" fontAlgn="base"/>
            <a:r>
              <a:rPr lang="ru-RU" dirty="0"/>
              <a:t>Постарайтесь определить место горения (почтовые ящики, мусоропровод, лифт, квартира) и сообщите соседям о пожаре.</a:t>
            </a:r>
          </a:p>
          <a:p>
            <a:pPr lvl="0" fontAlgn="base"/>
            <a:r>
              <a:rPr lang="ru-RU" dirty="0"/>
              <a:t>Вместе с соседями постарайтесь локализовать очаг пожара и потушить его подручными средствами.</a:t>
            </a:r>
          </a:p>
          <a:p>
            <a:pPr lvl="0" fontAlgn="base"/>
            <a:r>
              <a:rPr lang="ru-RU" dirty="0"/>
              <a:t>Если пожар произошел вне вашей квартиры, а воспользоваться лестницей для выхода наружу невозможно, оставайтесь в квартире.</a:t>
            </a:r>
          </a:p>
          <a:p>
            <a:pPr lvl="0" fontAlgn="base"/>
            <a:r>
              <a:rPr lang="ru-RU" dirty="0"/>
              <a:t>Во избежание отравления продуктами горения закройте щели дверей и вентиляционные отверстия мокрыми одеялами, полотенцами и т. п.</a:t>
            </a:r>
          </a:p>
          <a:p>
            <a:pPr lvl="0" fontAlgn="base"/>
            <a:r>
              <a:rPr lang="ru-RU" dirty="0"/>
              <a:t>Укрыться от пожара до прибытия пожарных можно также на балконе, плотно закрыв за собой балконную дверь.</a:t>
            </a:r>
          </a:p>
          <a:p>
            <a:pPr lvl="0" fontAlgn="base"/>
            <a:r>
              <a:rPr lang="ru-RU" dirty="0"/>
              <a:t>По прибытии пожарных привлеките их внимание и попросите оказать вам помощь.</a:t>
            </a:r>
          </a:p>
          <a:p>
            <a:pPr lvl="0" fontAlgn="base"/>
            <a:r>
              <a:rPr lang="ru-RU" dirty="0"/>
              <a:t>В задымленном помещении передвигаться можно или на четвереньках, или ползком, для защиты органов дыхания необходимо дышать через мокрую ткань.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05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пожар в кабине лифта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" y="2276872"/>
            <a:ext cx="6848768" cy="381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05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0592" y="3789040"/>
            <a:ext cx="2153816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5760640"/>
          </a:xfrm>
        </p:spPr>
        <p:txBody>
          <a:bodyPr>
            <a:normAutofit fontScale="85000" lnSpcReduction="10000"/>
          </a:bodyPr>
          <a:lstStyle/>
          <a:p>
            <a:pPr lvl="0" fontAlgn="base"/>
            <a:r>
              <a:rPr lang="ru-RU" dirty="0"/>
              <a:t>При возгорании в кабине или шахте лифта необходимо немедленно сообщить об этом диспетчеру, нажав кнопку «Вызов».</a:t>
            </a:r>
          </a:p>
          <a:p>
            <a:pPr lvl="0" fontAlgn="base"/>
            <a:r>
              <a:rPr lang="ru-RU" dirty="0"/>
              <a:t>Если лифт движется, не останавливайте его, а дождитесь остановки.</a:t>
            </a:r>
          </a:p>
          <a:p>
            <a:pPr lvl="0" fontAlgn="base"/>
            <a:r>
              <a:rPr lang="ru-RU" dirty="0"/>
              <a:t>Выйдя из кабины лифта, заблокируйте двери и попросите жильцов на этаже вызвать пожарную охрану.</a:t>
            </a:r>
          </a:p>
          <a:p>
            <a:pPr lvl="0" fontAlgn="base"/>
            <a:r>
              <a:rPr lang="ru-RU" dirty="0"/>
              <a:t>При тушении огня в кабину не входите, для тушения возгорания используйте плотную сухую ткань, сухой песок, стиральный порошок, углекислотный (ОУ-2,ОУ-5) или порошковый огнетушитель (ОП-1, ОП-2, «Момент»).</a:t>
            </a:r>
          </a:p>
          <a:p>
            <a:pPr lvl="0" fontAlgn="base"/>
            <a:r>
              <a:rPr lang="ru-RU" dirty="0"/>
              <a:t>Если лифт остановился между этажами, а очаг возгорания находится вне кабины, стучите по стенам кабины, кричите и зовите на помощь, попытайтесь с помощью жильцов раздвинуть автоматические двери лифта и выбраться наружу.</a:t>
            </a:r>
          </a:p>
          <a:p>
            <a:pPr lvl="0" fontAlgn="base"/>
            <a:r>
              <a:rPr lang="ru-RU" dirty="0"/>
              <a:t>При невозможности самостоятельно выйти из лифта до прибытия помощи закройте нос и рот носовым платком, рукавом одежды, смочив жидкостью, сохраняйте выдержку и спокойствие.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4653136"/>
            <a:ext cx="1433736" cy="1087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14705" cy="1303040"/>
          </a:xfrm>
        </p:spPr>
        <p:txBody>
          <a:bodyPr/>
          <a:lstStyle/>
          <a:p>
            <a:r>
              <a:rPr lang="ru-RU" dirty="0">
                <a:latin typeface="+mj-lt"/>
              </a:rPr>
              <a:t>Пожар</a:t>
            </a:r>
            <a:r>
              <a:rPr lang="ru-RU" dirty="0"/>
              <a:t> — неконтролируемый процесс горения, причиняющий материальный ущерб, вред жизни и здоровью людей, интересам общества и государства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59" y="1700808"/>
            <a:ext cx="6408401" cy="4266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103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вспыхнула новогодняя елка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2" y="2259310"/>
            <a:ext cx="5807302" cy="397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26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04648" y="4581128"/>
            <a:ext cx="1145704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dirty="0"/>
              <a:t>При загорании на елке </a:t>
            </a:r>
            <a:r>
              <a:rPr lang="ru-RU" dirty="0" err="1"/>
              <a:t>электрогирлянды</a:t>
            </a:r>
            <a:r>
              <a:rPr lang="ru-RU" dirty="0"/>
              <a:t> немедленно отключите гирлянду от сети, выдернув вилку электропитания из розетки.</a:t>
            </a:r>
          </a:p>
          <a:p>
            <a:pPr lvl="0" fontAlgn="base"/>
            <a:r>
              <a:rPr lang="ru-RU" dirty="0"/>
              <a:t>Вызовите пожарную охрану по телефону «01», указав точный адрес и что горит (для сотового оператора "МТС" - 010, "Билайн" - 001).</a:t>
            </a:r>
          </a:p>
          <a:p>
            <a:pPr lvl="0" fontAlgn="base"/>
            <a:r>
              <a:rPr lang="ru-RU" dirty="0"/>
              <a:t>Повалите горящую елку на пол, накиньте на нее одеяло и залейте водой.</a:t>
            </a:r>
          </a:p>
          <a:p>
            <a:pPr lvl="0" fontAlgn="base"/>
            <a:r>
              <a:rPr lang="ru-RU" dirty="0"/>
              <a:t>Постарайтесь с помощью воды и песка, стирального порошка ликвидировать очаг возгорания или не допустить распространения огня до прибытия пожарных.</a:t>
            </a:r>
          </a:p>
          <a:p>
            <a:pPr lvl="0" fontAlgn="base"/>
            <a:r>
              <a:rPr lang="ru-RU" dirty="0"/>
              <a:t>Если потушить пожар невозможно, то выйдите из горящей комнаты, плотно закройте за собой дверь и снаружи поливайте дверь водой.</a:t>
            </a:r>
          </a:p>
          <a:p>
            <a:pPr lvl="0" fontAlgn="base"/>
            <a:r>
              <a:rPr lang="ru-RU" dirty="0"/>
              <a:t>Сообщите о пожаре соседям, при необходимости покиньте квартиру и ждите пожарных.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87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Правила безопасного поведения при пожаре в общественных местах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12061"/>
            <a:ext cx="5471889" cy="364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157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-1836712" y="5280576"/>
            <a:ext cx="7620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/>
              <a:t>Находясь в любом общественном месте, постарайтесь запомнить маршрут движения к выходу; обращайте внимание на расположение основных и запасных выходов; не теряйте ориентировку; держите детей за руку.</a:t>
            </a:r>
          </a:p>
          <a:p>
            <a:pPr lvl="0" fontAlgn="base"/>
            <a:r>
              <a:rPr lang="ru-RU" dirty="0"/>
              <a:t>Обратите внимание на план эвакуации людей в случае пожара, постарайтесь представить направление и количество путей возможной эвакуации, местонахождение лестничных клеток и запасных выходов.</a:t>
            </a:r>
          </a:p>
          <a:p>
            <a:pPr lvl="0" fontAlgn="base"/>
            <a:r>
              <a:rPr lang="ru-RU" dirty="0"/>
              <a:t>Обратите внимание на наличие в коридорах и на лестничных клетках светильников, окрашенных в зеленый цвет. Это лампы аварийного освещения при эвакуации во время пожара.</a:t>
            </a:r>
          </a:p>
          <a:p>
            <a:pPr lvl="0" fontAlgn="base"/>
            <a:r>
              <a:rPr lang="ru-RU" dirty="0"/>
              <a:t>Услышав крики «Пожар!», сохраняйте спокойствие и выдержку. Оглянитесь вокруг, оценивая обстановку. Заметив телефон или кнопку пожарной сигнализации, сообщите о пожаре в пожарную охрану.</a:t>
            </a:r>
          </a:p>
          <a:p>
            <a:pPr lvl="0" fontAlgn="base"/>
            <a:r>
              <a:rPr lang="ru-RU" dirty="0"/>
              <a:t>При заполнении помещения дымом или при отсутствии освещения продвигайтесь к выходу, держась за стены, поручни. Дышите через носовой платок или рукав одежды. Если вы находитесь в многоэтажном здании, не пытайтесь воспользоваться лифтами, спускайтесь по лестнице; ведите детей впереди себя, держа их за плечи.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46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4744" y="4869160"/>
            <a:ext cx="1073696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688632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sz="2600" dirty="0"/>
              <a:t>В любой обстановке сохраняйте выдержку и хладнокровие, своим поведением успокаивая окружающих, и не давайте разрастаться панике. Примите на себя руководство по спасению людей! Двигаясь в толпе, пропускайте вперед детей, женщин и престарелых, сообща сдерживайте обезумевших людей. Помогите тем, кто скован страхом и не может двигаться; для приведения в чувство дайте им пощечину, разговаривайте спокойно и внятно, поддерживайте их под руки.</a:t>
            </a:r>
          </a:p>
          <a:p>
            <a:pPr lvl="0" fontAlgn="base"/>
            <a:r>
              <a:rPr lang="ru-RU" sz="2600" dirty="0"/>
              <a:t>Оказавшись в давке, согните руки в локтях и прижмите их к бокам, сжав кулаки; защищайте бока от сдавливания. Наклоните корпус назад, уперев ноги спереди, и попытайтесь сдерживать напор спиной, освободив пространство впереди и медленно двигаясь по мере возможности. Помогайте подниматься сбитым с ног людям. Если вас сбили с ног, постарайтесь встать на колено и, опираясь о пол руками, другой ногой резко оттолкнитесь, рывком выпрямите тело.</a:t>
            </a:r>
          </a:p>
          <a:p>
            <a:pPr lvl="0" fontAlgn="base"/>
            <a:r>
              <a:rPr lang="ru-RU" sz="2600" dirty="0"/>
              <a:t>Если вы находитесь в многоэтажном здании, не пытайтесь воспользоваться лифтами, спускайтесь по лестнице; не поддавайтесь желанию  выпрыгнуть в окно с большой высоты . При невозможности выйти наружу отступите в незанятые огнем помещения и там дожидайтесь помощи пожарных. </a:t>
            </a:r>
          </a:p>
          <a:p>
            <a:pPr lvl="0" fontAlgn="base"/>
            <a:r>
              <a:rPr lang="ru-RU" sz="2600" dirty="0"/>
              <a:t>Выбравшись из здания, окажите помощь пострадавшим из-за паники, перенесите их на свежий воздух, расстегните одежду и вызовите "Скорую помощь".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6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316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544670" cy="35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5157192"/>
            <a:ext cx="1145704" cy="9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438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Различают следующие виды пожаров: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пожары на транспортных средствах;</a:t>
            </a:r>
            <a:endParaRPr lang="ru-RU" sz="1800" dirty="0"/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степные и полевые пожары;</a:t>
            </a:r>
            <a:endParaRPr lang="ru-RU" sz="1800" dirty="0"/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подземные пожары в шахтах и рудниках;</a:t>
            </a:r>
            <a:endParaRPr lang="ru-RU" sz="1800" dirty="0"/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торфяные и лесные пожары;</a:t>
            </a:r>
            <a:endParaRPr lang="ru-RU" sz="1800" dirty="0"/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техногенные пожары (в резервуарах и резервуарных парках, АЭС, электростанциях и т.п.)</a:t>
            </a:r>
            <a:endParaRPr lang="ru-RU" sz="1800" dirty="0"/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пожары в зданиях и сооружениях: </a:t>
            </a:r>
            <a:endParaRPr lang="ru-RU" sz="1800" dirty="0"/>
          </a:p>
          <a:p>
            <a:pPr lvl="1"/>
            <a:r>
              <a:rPr lang="ru-RU" sz="2400" dirty="0"/>
              <a:t>наружные (открытые), в них хорошо просматриваются </a:t>
            </a:r>
            <a:r>
              <a:rPr lang="ru-RU" sz="2400" dirty="0">
                <a:solidFill>
                  <a:srgbClr val="FF0000"/>
                </a:solidFill>
                <a:hlinkClick r:id="rId2" tooltip="Пламя"/>
              </a:rPr>
              <a:t>пламя</a:t>
            </a:r>
            <a:r>
              <a:rPr lang="ru-RU" sz="2400" dirty="0"/>
              <a:t> и </a:t>
            </a:r>
            <a:r>
              <a:rPr lang="ru-RU" sz="2400" dirty="0">
                <a:solidFill>
                  <a:srgbClr val="FF0000"/>
                </a:solidFill>
                <a:hlinkClick r:id="rId3" tooltip="Дым"/>
              </a:rPr>
              <a:t>дым</a:t>
            </a:r>
            <a:r>
              <a:rPr lang="ru-RU" sz="2400" dirty="0"/>
              <a:t>; </a:t>
            </a:r>
            <a:endParaRPr lang="ru-RU" sz="1800" dirty="0"/>
          </a:p>
          <a:p>
            <a:pPr lvl="1"/>
            <a:r>
              <a:rPr lang="ru-RU" sz="2400" dirty="0"/>
              <a:t>внутренние (закрытые), характеризующиеся скрытыми путями распространения пламени; </a:t>
            </a:r>
            <a:endParaRPr lang="ru-RU" sz="1800" dirty="0"/>
          </a:p>
          <a:p>
            <a:pPr lvl="1"/>
            <a:r>
              <a:rPr lang="ru-RU" sz="2400" dirty="0"/>
              <a:t>домашние пожары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89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4728" y="3573016"/>
            <a:ext cx="2009800" cy="438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+mj-lt"/>
              </a:rPr>
              <a:t>Причины возникновения пожаров:</a:t>
            </a:r>
          </a:p>
          <a:p>
            <a:pPr lvl="0"/>
            <a:r>
              <a:rPr lang="ru-RU" sz="9600" dirty="0"/>
              <a:t>неосторожное обращение с огнём;</a:t>
            </a:r>
          </a:p>
          <a:p>
            <a:pPr lvl="0"/>
            <a:r>
              <a:rPr lang="ru-RU" sz="9600" dirty="0"/>
              <a:t>несоблюдение правил эксплуатации производственного оборудования и электрических устройств (перегрузка электросети, повреждение электроприборов, плохая изоляция проводов, расположение электронагревателей вблизи от легковоспламеняющихся предметов и т.п.);</a:t>
            </a:r>
          </a:p>
          <a:p>
            <a:pPr lvl="0"/>
            <a:r>
              <a:rPr lang="ru-RU" sz="9600" dirty="0"/>
              <a:t>самовозгорание веществ и материалов;</a:t>
            </a:r>
          </a:p>
          <a:p>
            <a:pPr lvl="0"/>
            <a:r>
              <a:rPr lang="ru-RU" sz="9600" dirty="0"/>
              <a:t>грозовые разряды;</a:t>
            </a:r>
          </a:p>
          <a:p>
            <a:pPr lvl="0"/>
            <a:r>
              <a:rPr lang="ru-RU" sz="9600" dirty="0"/>
              <a:t>поджоги;</a:t>
            </a:r>
          </a:p>
          <a:p>
            <a:pPr lvl="0"/>
            <a:r>
              <a:rPr lang="ru-RU" sz="9600" dirty="0"/>
              <a:t>неправильное пользование газовой плитой;</a:t>
            </a:r>
          </a:p>
          <a:p>
            <a:pPr lvl="0"/>
            <a:r>
              <a:rPr lang="ru-RU" sz="9600" dirty="0"/>
              <a:t>солнечный луч, действующий через различные оптические системы;</a:t>
            </a:r>
          </a:p>
          <a:p>
            <a:pPr lvl="0"/>
            <a:r>
              <a:rPr lang="ru-RU" sz="9600" dirty="0"/>
              <a:t>детские шалости.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4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656" y="3068960"/>
            <a:ext cx="2297832" cy="1663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7543800" cy="2023120"/>
          </a:xfrm>
        </p:spPr>
        <p:txBody>
          <a:bodyPr/>
          <a:lstStyle/>
          <a:p>
            <a:r>
              <a:rPr lang="ru-RU" dirty="0">
                <a:latin typeface="+mj-lt"/>
              </a:rPr>
              <a:t>Пожарная безопасность</a:t>
            </a:r>
            <a:r>
              <a:rPr lang="ru-RU" dirty="0"/>
              <a:t> — состояние защищённости личности, имущества, общества и государства от пожаров. Обеспечение пожарной безопасности является одной из важнейших функций государства.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000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581128"/>
            <a:ext cx="2801888" cy="9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1509" y="1844824"/>
            <a:ext cx="5760640" cy="325306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Задачи этой службы:</a:t>
            </a:r>
          </a:p>
          <a:p>
            <a:pPr marL="285750" indent="-285750"/>
            <a:r>
              <a:rPr lang="ru-RU" dirty="0"/>
              <a:t>организация и осуществление государственного пожарного надзора в РФ;</a:t>
            </a:r>
          </a:p>
          <a:p>
            <a:pPr marL="285750" indent="-285750"/>
            <a:r>
              <a:rPr lang="ru-RU" dirty="0"/>
              <a:t>организация и осуществление охраны населенных пунктов и предприятий от пожаров;</a:t>
            </a:r>
          </a:p>
          <a:p>
            <a:pPr marL="285750" indent="-285750"/>
            <a:r>
              <a:rPr lang="ru-RU" dirty="0"/>
              <a:t>тушение пожаров.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052736"/>
            <a:ext cx="5307072" cy="39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60840" cy="2492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Права и обязанности граждан в области пожарной безопасности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20672" y="2132856"/>
            <a:ext cx="1145704" cy="998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6" y="3212976"/>
            <a:ext cx="2039987" cy="2779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33" y="2814278"/>
            <a:ext cx="5383191" cy="35766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4392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60632" y="4293096"/>
            <a:ext cx="2081808" cy="1087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479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Граждане имеют право на:</a:t>
            </a:r>
          </a:p>
          <a:p>
            <a:pPr lvl="0"/>
            <a:r>
              <a:rPr lang="ru-RU" dirty="0"/>
              <a:t>защиту их жизни, здоровья и имущества в случае пожара;</a:t>
            </a:r>
          </a:p>
          <a:p>
            <a:pPr lvl="0"/>
            <a:r>
              <a:rPr lang="ru-RU" dirty="0"/>
              <a:t>возмещение ущерба, причиненного пожаром, в порядке, установленном действующим законодательством;</a:t>
            </a:r>
          </a:p>
          <a:p>
            <a:pPr lvl="0"/>
            <a:r>
              <a:rPr lang="ru-RU" dirty="0"/>
              <a:t>участие в установлении причин пожара, нанесшего ущерб их здоровью и имуществу;</a:t>
            </a:r>
          </a:p>
          <a:p>
            <a:pPr lvl="0"/>
            <a:r>
              <a:rPr lang="ru-RU" dirty="0"/>
              <a:t>получение информации по вопросам пожарной безопасности, в том числе в установленном порядке от органов управления и подразделений пожарной охраны;</a:t>
            </a:r>
          </a:p>
          <a:p>
            <a:pPr lvl="0"/>
            <a:r>
              <a:rPr lang="ru-RU" dirty="0"/>
              <a:t>участие в обеспечении пожарной безопасности, в том числе в установленном порядке в деятельности добровольной пожарной охраны.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5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3933056"/>
            <a:ext cx="2729880" cy="115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5441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+mj-lt"/>
              </a:rPr>
              <a:t>Граждане обязаны:</a:t>
            </a:r>
          </a:p>
          <a:p>
            <a:pPr lvl="0"/>
            <a:r>
              <a:rPr lang="ru-RU" sz="1800" dirty="0"/>
              <a:t>соблюдать требования пожарной безопасности;</a:t>
            </a:r>
          </a:p>
          <a:p>
            <a:pPr lvl="0"/>
            <a:r>
              <a:rPr lang="ru-RU" sz="1800" dirty="0"/>
              <a:t>иметь в помещениях и строениях, находящихся в их собственности (пользовании), первичные средства тушения пожаров и противопожарный инвентарь в соответствии с правилами пожарной безопасности и перечнями, утвержденными соответствующими органами местного самоуправления;</a:t>
            </a:r>
          </a:p>
          <a:p>
            <a:pPr lvl="0"/>
            <a:r>
              <a:rPr lang="ru-RU" sz="1800" dirty="0"/>
              <a:t>при обнаружении пожаров немедленно уведомлять о них пожарную охрану;</a:t>
            </a:r>
          </a:p>
          <a:p>
            <a:pPr lvl="0"/>
            <a:r>
              <a:rPr lang="ru-RU" sz="1800" dirty="0"/>
              <a:t>до прибытия пожарной охраны принимать посильные меры по спасению людей, имущества и тушению пожаров;</a:t>
            </a:r>
          </a:p>
          <a:p>
            <a:pPr lvl="0"/>
            <a:r>
              <a:rPr lang="ru-RU" sz="1800" dirty="0"/>
              <a:t>оказывать содействие пожарной охране при тушении пожаров;</a:t>
            </a:r>
          </a:p>
          <a:p>
            <a:pPr lvl="0"/>
            <a:r>
              <a:rPr lang="ru-RU" sz="1800" dirty="0"/>
              <a:t>выполнять предписания, постановления и иные законные требования должностных лиц государственного пожарного надзора;</a:t>
            </a:r>
          </a:p>
          <a:p>
            <a:pPr lvl="0"/>
            <a:r>
              <a:rPr lang="ru-RU" sz="1800" dirty="0"/>
              <a:t>предоставлять в порядке, установленном законодательством Российской Федерации, возможность должностным лицам государственного пожарного надзора проводить обследования и проверки в целях контроля за соблюдением требований пожарной безопасности и пресечения их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1517203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</TotalTime>
  <Words>1458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Impact</vt:lpstr>
      <vt:lpstr>Times New Roman</vt:lpstr>
      <vt:lpstr>NewsPrint</vt:lpstr>
      <vt:lpstr>Пожар и 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и обязанности граждан в области пожарной безопасности</vt:lpstr>
      <vt:lpstr>Презентация PowerPoint</vt:lpstr>
      <vt:lpstr>Презентация PowerPoint</vt:lpstr>
      <vt:lpstr>Если пожар случился в квартире</vt:lpstr>
      <vt:lpstr>Презентация PowerPoint</vt:lpstr>
      <vt:lpstr>Если загорелся телевизор</vt:lpstr>
      <vt:lpstr>Презентация PowerPoint</vt:lpstr>
      <vt:lpstr>Если пожар на балконе</vt:lpstr>
      <vt:lpstr>Презентация PowerPoint</vt:lpstr>
      <vt:lpstr>Если почувствовали запах дыма в подъезде</vt:lpstr>
      <vt:lpstr>Презентация PowerPoint</vt:lpstr>
      <vt:lpstr>Если пожар в кабине лифта</vt:lpstr>
      <vt:lpstr>Презентация PowerPoint</vt:lpstr>
      <vt:lpstr>Если вспыхнула новогодняя елка</vt:lpstr>
      <vt:lpstr>Презентация PowerPoint</vt:lpstr>
      <vt:lpstr>Правила безопасного поведения при пожаре в общественных местах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 и пожарная безопасность</dc:title>
  <dc:creator>Катя</dc:creator>
  <cp:lastModifiedBy>Екатерина Короткая</cp:lastModifiedBy>
  <cp:revision>8</cp:revision>
  <dcterms:created xsi:type="dcterms:W3CDTF">2013-04-04T14:06:20Z</dcterms:created>
  <dcterms:modified xsi:type="dcterms:W3CDTF">2020-09-29T17:10:54Z</dcterms:modified>
</cp:coreProperties>
</file>